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43887-55BF-4E3E-88CD-99B9A44D791A}" type="datetimeFigureOut">
              <a:rPr lang="en-GB" smtClean="0"/>
              <a:pPr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63BA-7E94-4EAC-9B6B-58595DD10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851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82C-302E-4ABD-9A39-FA2B6B6FD8FC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693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AD59-DB07-4A6B-B382-B0F99E4DD0E4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862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D59F-F346-4B1B-993D-94AA2F3FB973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47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237-7FD8-42EC-B255-44B5278B1348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40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E8A-15AC-4530-A280-70C64CAB887E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678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AD8C-5772-4721-A9F7-D2FD0A1F8D07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5759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DAA7-C89C-4BD4-9B5B-B9F9D6EF1C32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609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8A2-F7B5-480C-8484-ED77D82193E6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52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F47C-17FE-4AC7-AAF7-74210845C513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80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6C77-1E9B-425E-A1B6-2FB2BF0689AB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570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B15C-9129-4D62-96A5-D8A5170E0E09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544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28-7232-40BD-862A-8A05B695371C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911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A17C-3A30-45F3-8CC9-500F3A9D344F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0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C89-14F4-4C11-851E-5F83BD718A8E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801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170-E77C-4723-8718-08E7DA740528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304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169D-D999-47BC-8632-44C0FD095FB3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514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49E8-27FD-4366-B012-932A1A4D36C0}" type="datetime1">
              <a:rPr lang="en-GB" smtClean="0"/>
              <a:pPr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068B47-7BE7-4D85-A284-E54FBCF53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46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82501-FC58-13BC-2D82-FEA7FA04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940" y="1169292"/>
            <a:ext cx="7766936" cy="164630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COP 27 Loss and Damage: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half way along a long road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AF680F-97D4-556B-928C-C89F6EE9A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672" y="5735637"/>
            <a:ext cx="9144000" cy="574964"/>
          </a:xfrm>
        </p:spPr>
        <p:txBody>
          <a:bodyPr/>
          <a:lstStyle/>
          <a:p>
            <a:pPr algn="l"/>
            <a:r>
              <a:rPr lang="en-US" dirty="0"/>
              <a:t>Gill Miller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5C358E-B159-B596-D914-866B32057964}"/>
              </a:ext>
            </a:extLst>
          </p:cNvPr>
          <p:cNvSpPr txBox="1"/>
          <p:nvPr/>
        </p:nvSpPr>
        <p:spPr>
          <a:xfrm>
            <a:off x="1604211" y="3657600"/>
            <a:ext cx="8662736" cy="169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4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loss and damage fund is a response to climate injustice and climate debt, owed by the rich countries to the poor</a:t>
            </a:r>
            <a:r>
              <a:rPr lang="en-GB" sz="2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Meena Raman, Head of Programmes at Third World Network. </a:t>
            </a:r>
            <a:r>
              <a:rPr lang="en-GB" sz="2000" dirty="0">
                <a:solidFill>
                  <a:srgbClr val="7075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Dec 2022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95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BFC03-ECBF-7069-4603-E37A627E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13305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Glasgow COP 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6D1AA-058A-CFE7-4C82-022DF9E74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11873"/>
            <a:ext cx="10520056" cy="5449415"/>
          </a:xfrm>
        </p:spPr>
        <p:txBody>
          <a:bodyPr>
            <a:noAutofit/>
          </a:bodyPr>
          <a:lstStyle/>
          <a:p>
            <a:r>
              <a:rPr lang="en-GB" sz="2400" dirty="0"/>
              <a:t>G77 + China agreed Glasgow Climate Pact</a:t>
            </a:r>
          </a:p>
          <a:p>
            <a:pPr marL="352425" indent="-352425">
              <a:buNone/>
            </a:pPr>
            <a:r>
              <a:rPr lang="en-GB" sz="2400" dirty="0"/>
              <a:t>    But developed countries resisted. Unresolved but promised to          discuss during next 3 years.</a:t>
            </a:r>
          </a:p>
          <a:p>
            <a:pPr marL="352425" indent="-352425">
              <a:buNone/>
            </a:pPr>
            <a:r>
              <a:rPr lang="en-US" sz="2400" b="1" i="0" dirty="0">
                <a:solidFill>
                  <a:srgbClr val="202124"/>
                </a:solidFill>
                <a:effectLst/>
              </a:rPr>
              <a:t>    </a:t>
            </a:r>
            <a:r>
              <a:rPr lang="en-US" sz="2400" i="0" dirty="0">
                <a:solidFill>
                  <a:srgbClr val="202124"/>
                </a:solidFill>
                <a:effectLst/>
              </a:rPr>
              <a:t>Creation of Santiago Network on L&amp;D </a:t>
            </a:r>
            <a:r>
              <a:rPr lang="en-US" sz="2400" dirty="0">
                <a:solidFill>
                  <a:srgbClr val="202124"/>
                </a:solidFill>
              </a:rPr>
              <a:t>-</a:t>
            </a:r>
            <a:r>
              <a:rPr lang="en-US" sz="2400" b="0" i="0" dirty="0">
                <a:solidFill>
                  <a:srgbClr val="202124"/>
                </a:solidFill>
                <a:effectLst/>
              </a:rPr>
              <a:t> technical body without the ability to address the reality of loss and damage on the ground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2400" dirty="0"/>
          </a:p>
          <a:p>
            <a:pPr marL="268288" indent="-268288">
              <a:buNone/>
            </a:pPr>
            <a:endParaRPr lang="en-GB" sz="2400" dirty="0"/>
          </a:p>
          <a:p>
            <a:pPr marL="901700" indent="-901700">
              <a:buNone/>
            </a:pPr>
            <a:r>
              <a:rPr lang="en-GB" sz="2400" dirty="0"/>
              <a:t>        Increased public awareness of L&amp;D within civil society, press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    2022 – extreme weather events – catastrophic L&amp;D</a:t>
            </a:r>
          </a:p>
          <a:p>
            <a:pPr marL="719138" indent="-719138">
              <a:buNone/>
            </a:pPr>
            <a:r>
              <a:rPr lang="en-GB" sz="2400" dirty="0"/>
              <a:t>        Acceptance of L&amp;D as a human rights issue – legal international obligations. </a:t>
            </a:r>
          </a:p>
          <a:p>
            <a:pPr marL="1524000" indent="-1524000">
              <a:buNone/>
            </a:pPr>
            <a:r>
              <a:rPr lang="en-GB" sz="2400" dirty="0"/>
              <a:t>ESCR–net:   International Network for Economic, Social &amp; Cultural Rights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A9A483-140A-9EDF-D7B1-7C6D5472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6" name="Picture 2" descr="Free Smiley Face, Download Free Smiley Face png images, Free ClipArts on  Clipart Library">
            <a:extLst>
              <a:ext uri="{FF2B5EF4-FFF2-40B4-BE49-F238E27FC236}">
                <a16:creationId xmlns:a16="http://schemas.microsoft.com/office/drawing/2014/main" xmlns="" id="{F179557E-7957-6FF6-8E9C-410F7AE8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98" y="3617586"/>
            <a:ext cx="602826" cy="6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❗ Heavy Exclamation Mark Symbol Emoji">
            <a:extLst>
              <a:ext uri="{FF2B5EF4-FFF2-40B4-BE49-F238E27FC236}">
                <a16:creationId xmlns:a16="http://schemas.microsoft.com/office/drawing/2014/main" xmlns="" id="{2E7A0175-DF9A-5947-F9E4-84C3CE29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30" y="4519696"/>
            <a:ext cx="602826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663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C25EA-2A69-B929-6A9F-BED7967C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5364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COP 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322F2-CE2E-2449-25F2-2B036B49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70" y="1169797"/>
            <a:ext cx="9746826" cy="5151346"/>
          </a:xfrm>
        </p:spPr>
        <p:txBody>
          <a:bodyPr>
            <a:normAutofit/>
          </a:bodyPr>
          <a:lstStyle/>
          <a:p>
            <a:r>
              <a:rPr lang="en-GB" sz="2400" dirty="0"/>
              <a:t>Agreement to have a Loss &amp; Damage fund.</a:t>
            </a:r>
          </a:p>
          <a:p>
            <a:r>
              <a:rPr lang="en-GB" sz="2400" dirty="0"/>
              <a:t>How? Where from? How will it work?</a:t>
            </a:r>
          </a:p>
          <a:p>
            <a:endParaRPr lang="en-GB" sz="2400" dirty="0"/>
          </a:p>
          <a:p>
            <a:r>
              <a:rPr lang="en-GB" sz="2400" dirty="0"/>
              <a:t>Operationalisation of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Santiago Network </a:t>
            </a:r>
            <a:r>
              <a:rPr lang="en-GB" sz="2400" dirty="0"/>
              <a:t>to deliver of WIMs 3</a:t>
            </a:r>
            <a:r>
              <a:rPr lang="en-GB" sz="2400" baseline="30000" dirty="0"/>
              <a:t>rd</a:t>
            </a:r>
            <a:r>
              <a:rPr lang="en-GB" sz="2400" dirty="0"/>
              <a:t> function </a:t>
            </a:r>
          </a:p>
          <a:p>
            <a:pPr marL="273050" indent="-273050">
              <a:buNone/>
            </a:pPr>
            <a:r>
              <a:rPr lang="en-GB" sz="2400" dirty="0">
                <a:solidFill>
                  <a:srgbClr val="111111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n-GB" sz="2400" b="1" dirty="0">
                <a:solidFill>
                  <a:srgbClr val="111111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catalyse opportunities to mobilize technical assistance   to address loss and damage resulting from climate change.” 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Human Rights approach – focus on women, indigenes, children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Recognition of need for finance – details during coming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E66672-E8B3-3223-3E5C-117FA368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050" name="Picture 2" descr="COP26 must deliver on loss and damage finance - Climate Action Network">
            <a:extLst>
              <a:ext uri="{FF2B5EF4-FFF2-40B4-BE49-F238E27FC236}">
                <a16:creationId xmlns:a16="http://schemas.microsoft.com/office/drawing/2014/main" xmlns="" id="{CBA28243-7D7F-7628-43D1-2AFB2E17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762" y="451513"/>
            <a:ext cx="4668926" cy="19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24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9B572-1100-E7F6-0097-5625ED64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6992"/>
            <a:ext cx="8596668" cy="801059"/>
          </a:xfrm>
        </p:spPr>
        <p:txBody>
          <a:bodyPr/>
          <a:lstStyle/>
          <a:p>
            <a:r>
              <a:rPr lang="en-GB" dirty="0"/>
              <a:t>    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Bridgetown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955401-6B6A-DE9E-15CE-3C48F9DB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7166"/>
            <a:ext cx="9271338" cy="5640834"/>
          </a:xfrm>
        </p:spPr>
        <p:txBody>
          <a:bodyPr>
            <a:normAutofit/>
          </a:bodyPr>
          <a:lstStyle/>
          <a:p>
            <a:r>
              <a:rPr lang="en-GB" sz="2400" dirty="0"/>
              <a:t>Devised by Mia </a:t>
            </a:r>
            <a:r>
              <a:rPr lang="en-GB" sz="2400" dirty="0" err="1"/>
              <a:t>Mottley</a:t>
            </a:r>
            <a:r>
              <a:rPr lang="en-GB" sz="2400" dirty="0"/>
              <a:t>, PM of Barbados</a:t>
            </a:r>
          </a:p>
          <a:p>
            <a:r>
              <a:rPr lang="en-GB" sz="2400" dirty="0"/>
              <a:t>Supported by Macron and IMF</a:t>
            </a:r>
          </a:p>
          <a:p>
            <a:r>
              <a:rPr lang="en-GB" sz="2400" dirty="0"/>
              <a:t>Global Climate Mitigation Trust – SDNs  Special Drawing Rights</a:t>
            </a:r>
          </a:p>
          <a:p>
            <a:pPr lvl="1"/>
            <a:r>
              <a:rPr lang="en-GB" sz="2200" dirty="0"/>
              <a:t>One-off $650bn from IMF  </a:t>
            </a:r>
          </a:p>
          <a:p>
            <a:pPr lvl="1"/>
            <a:r>
              <a:rPr lang="en-GB" sz="2200" dirty="0"/>
              <a:t>$1trill from development banks in low-interest loans for climate spending</a:t>
            </a:r>
          </a:p>
          <a:p>
            <a:pPr lvl="1"/>
            <a:r>
              <a:rPr lang="en-GB" sz="2200" dirty="0"/>
              <a:t>[standard borrowing LDCs = 12-14%;  G7 = 1-4% ]</a:t>
            </a:r>
          </a:p>
          <a:p>
            <a:pPr lvl="1"/>
            <a:endParaRPr lang="en-GB" sz="2200" dirty="0"/>
          </a:p>
          <a:p>
            <a:pPr marL="0" indent="0">
              <a:buNone/>
            </a:pPr>
            <a:r>
              <a:rPr lang="en-GB" sz="2400" dirty="0"/>
              <a:t>+  tax on oil companies to finance reconstruction grants for LDCs after disasters – L&amp;D fund</a:t>
            </a:r>
          </a:p>
          <a:p>
            <a:pPr marL="0" indent="0">
              <a:buNone/>
            </a:pPr>
            <a:r>
              <a:rPr lang="en-GB" sz="2400" dirty="0"/>
              <a:t>+ after climate disasters, outstanding loan repayments to be temporarily paused.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D0B4B2-08A0-26F5-0531-CEDB8469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 descr="❗ Heavy Exclamation Mark Symbol Emoji">
            <a:extLst>
              <a:ext uri="{FF2B5EF4-FFF2-40B4-BE49-F238E27FC236}">
                <a16:creationId xmlns:a16="http://schemas.microsoft.com/office/drawing/2014/main" xmlns="" id="{CF20E853-4369-C40A-048F-0F52B255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558" y="416107"/>
            <a:ext cx="602827" cy="6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7A416F-0145-95F6-868A-CE909C7F96A1}"/>
              </a:ext>
            </a:extLst>
          </p:cNvPr>
          <p:cNvSpPr txBox="1"/>
          <p:nvPr/>
        </p:nvSpPr>
        <p:spPr>
          <a:xfrm>
            <a:off x="8736758" y="234104"/>
            <a:ext cx="329137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Rich countries provide &lt; $100bn/</a:t>
            </a:r>
            <a:r>
              <a:rPr lang="en-GB" sz="2400" dirty="0" err="1"/>
              <a:t>yr</a:t>
            </a:r>
            <a:r>
              <a:rPr lang="en-GB" sz="2400" dirty="0"/>
              <a:t> in loans &amp; grants.</a:t>
            </a:r>
          </a:p>
          <a:p>
            <a:r>
              <a:rPr lang="en-GB" sz="2400" dirty="0"/>
              <a:t>Need is $trillions.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F3FAD9-990C-4F6B-F2F3-23D770E7E514}"/>
              </a:ext>
            </a:extLst>
          </p:cNvPr>
          <p:cNvSpPr txBox="1"/>
          <p:nvPr/>
        </p:nvSpPr>
        <p:spPr>
          <a:xfrm>
            <a:off x="10237142" y="2163122"/>
            <a:ext cx="178416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Precedent from IMF - </a:t>
            </a:r>
          </a:p>
          <a:p>
            <a:r>
              <a:rPr lang="en-GB" sz="1600" dirty="0"/>
              <a:t>UK after WW1. Germany after WW2.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3990D1B-E9B2-7627-5902-0B30578498D2}"/>
              </a:ext>
            </a:extLst>
          </p:cNvPr>
          <p:cNvCxnSpPr>
            <a:cxnSpLocks/>
          </p:cNvCxnSpPr>
          <p:nvPr/>
        </p:nvCxnSpPr>
        <p:spPr>
          <a:xfrm flipH="1" flipV="1">
            <a:off x="8590663" y="2824841"/>
            <a:ext cx="1646479" cy="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76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AE92D-6D18-FD1E-32AA-99B9418C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20703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72BBA-FBF8-FE85-5941-22E831F3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92" y="621792"/>
            <a:ext cx="9307914" cy="6236207"/>
          </a:xfrm>
        </p:spPr>
        <p:txBody>
          <a:bodyPr>
            <a:normAutofit/>
          </a:bodyPr>
          <a:lstStyle/>
          <a:p>
            <a:r>
              <a:rPr lang="en-GB" sz="2400" u="sng" dirty="0"/>
              <a:t>Key premise</a:t>
            </a:r>
            <a:r>
              <a:rPr lang="en-GB" sz="2400" dirty="0"/>
              <a:t>: low income countries should not be forced to sacrifice their development goals for climate spending.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4800" dirty="0"/>
              <a:t>  </a:t>
            </a:r>
            <a:r>
              <a:rPr lang="en-GB" sz="2400" u="sng" dirty="0"/>
              <a:t>How to assess impact of climate change?</a:t>
            </a:r>
          </a:p>
          <a:p>
            <a:r>
              <a:rPr lang="en-GB" sz="2400" dirty="0" err="1"/>
              <a:t>E.g</a:t>
            </a:r>
            <a:r>
              <a:rPr lang="en-GB" sz="2400" dirty="0"/>
              <a:t> Pakistan floods: $30bn damage, 9% GDP. Caused by natural climatic variation La Niña. But rain made worse by greenhouse gases.</a:t>
            </a:r>
          </a:p>
          <a:p>
            <a:endParaRPr lang="en-GB" sz="2400" dirty="0"/>
          </a:p>
          <a:p>
            <a:pPr marL="268288" indent="-268288">
              <a:buNone/>
            </a:pPr>
            <a:r>
              <a:rPr lang="en-GB" sz="2400" dirty="0"/>
              <a:t>   </a:t>
            </a:r>
            <a:r>
              <a:rPr lang="en-GB" sz="2400" u="sng" dirty="0"/>
              <a:t>Where would the money go?</a:t>
            </a:r>
            <a:r>
              <a:rPr lang="en-GB" sz="2400" dirty="0"/>
              <a:t> Particularly vulnerable countries? All developing countries?</a:t>
            </a:r>
          </a:p>
          <a:p>
            <a:pPr marL="268288" indent="-268288">
              <a:buNone/>
            </a:pPr>
            <a:r>
              <a:rPr lang="en-GB" sz="2400" dirty="0"/>
              <a:t>Loans can be risky – hence high interest rates.</a:t>
            </a:r>
          </a:p>
          <a:p>
            <a:pPr marL="0" indent="0">
              <a:buNone/>
            </a:pPr>
            <a:r>
              <a:rPr lang="en-GB" sz="2400" dirty="0"/>
              <a:t>SIDS do not have affordable insurance. Borrow when affected by disasters, at crazy interest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EE5412-899B-5803-D86E-0BF46D3A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DFAC3D-B3B6-9DFE-795B-5C36CA05AB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479" y="2165125"/>
            <a:ext cx="522800" cy="648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053F6C-1333-1E51-D4A2-F93AFA6EE6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479" y="4497347"/>
            <a:ext cx="522800" cy="6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49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59EFCE6-1DA5-CE19-8DC0-EF871AF1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47" y="943780"/>
            <a:ext cx="8596668" cy="41159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400" u="sng" dirty="0">
                <a:solidFill>
                  <a:schemeClr val="tx1"/>
                </a:solidFill>
              </a:rPr>
              <a:t>Adaptation due to migration?</a:t>
            </a:r>
            <a:br>
              <a:rPr lang="en-GB" sz="2400" u="sng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“Oasis zones” in Global North.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Who helps to finance substantial migration from climate-induced inhospitable areas? Does that count for </a:t>
            </a:r>
            <a:r>
              <a:rPr lang="en-GB" sz="2400">
                <a:solidFill>
                  <a:schemeClr val="tx1"/>
                </a:solidFill>
              </a:rPr>
              <a:t>financial support?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[Parag Khanna  “Move: the forces uprooting us”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EE5412-899B-5803-D86E-0BF46D3A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DFAC3D-B3B6-9DFE-795B-5C36CA05AB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599" y="1163235"/>
            <a:ext cx="522800" cy="6000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EF987D-3691-D5B3-0F24-807BCF4D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453" y="3495940"/>
            <a:ext cx="2082901" cy="31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29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31667-D37D-712F-D800-C3D4B7F9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9" y="3303919"/>
            <a:ext cx="9576138" cy="68886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How does IMF ensure money is spent effectively?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0FA972-46E5-26AB-C797-C4399FFA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99" y="1072783"/>
            <a:ext cx="8596668" cy="223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err="1"/>
              <a:t>e.g.Jamaica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Coastal mangrove swamps protect coast from severe damage. Cleared for fuel – increased impact of storms – increased impact of storms inland – more flooding of homes &amp; farmland.</a:t>
            </a:r>
          </a:p>
          <a:p>
            <a:pPr marL="0" indent="0">
              <a:buNone/>
            </a:pPr>
            <a:r>
              <a:rPr lang="en-GB" sz="2200" dirty="0"/>
              <a:t>More severe storms make this worse.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7AD224-DF80-73A5-8B02-127E75C3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BC51EC-12E0-B8D4-C243-6A03E193E389}"/>
              </a:ext>
            </a:extLst>
          </p:cNvPr>
          <p:cNvSpPr txBox="1">
            <a:spLocks/>
          </p:cNvSpPr>
          <p:nvPr/>
        </p:nvSpPr>
        <p:spPr>
          <a:xfrm>
            <a:off x="738419" y="457291"/>
            <a:ext cx="9576138" cy="865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How do you calculate loss due to climate change?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B8471DE-6860-96D2-3C25-B2255D6CBD81}"/>
              </a:ext>
            </a:extLst>
          </p:cNvPr>
          <p:cNvSpPr txBox="1">
            <a:spLocks/>
          </p:cNvSpPr>
          <p:nvPr/>
        </p:nvSpPr>
        <p:spPr>
          <a:xfrm>
            <a:off x="694929" y="3992788"/>
            <a:ext cx="9228960" cy="223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/>
              <a:t>Who administers?</a:t>
            </a:r>
          </a:p>
          <a:p>
            <a:pPr marL="0" indent="0">
              <a:buFont typeface="Wingdings 3" charset="2"/>
              <a:buNone/>
            </a:pPr>
            <a:r>
              <a:rPr lang="en-GB" sz="2000" dirty="0"/>
              <a:t>On what criteria?</a:t>
            </a:r>
          </a:p>
          <a:p>
            <a:pPr marL="0" indent="0">
              <a:buFont typeface="Wingdings 3" charset="2"/>
              <a:buNone/>
            </a:pPr>
            <a:r>
              <a:rPr lang="en-GB" sz="2000" dirty="0"/>
              <a:t>Back to the need for scientific evidence, technical know-how &amp; research. WIM</a:t>
            </a:r>
          </a:p>
          <a:p>
            <a:pPr marL="0" indent="0">
              <a:buFont typeface="Wingdings 3" charset="2"/>
              <a:buNone/>
            </a:pPr>
            <a:r>
              <a:rPr lang="en-GB" sz="2000" dirty="0"/>
              <a:t>This takes time.</a:t>
            </a:r>
          </a:p>
          <a:p>
            <a:pPr marL="0" indent="0">
              <a:buFont typeface="Wingdings 3" charset="2"/>
              <a:buNone/>
            </a:pPr>
            <a:r>
              <a:rPr lang="en-GB" sz="2000" dirty="0"/>
              <a:t>Extreme events are upon 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040AB2-5FE8-3EF3-EC12-BCFAB0541A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32" y="424007"/>
            <a:ext cx="522800" cy="648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831A0-A953-EEC6-EAD8-AE9537EE97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129" y="3288349"/>
            <a:ext cx="522800" cy="6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84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04714-0C87-201E-FB17-D5CF4646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52" y="377317"/>
            <a:ext cx="8596668" cy="134134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Where do you start? </a:t>
            </a:r>
            <a:br>
              <a:rPr lang="en-GB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Climate change impacts in Sahel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3627B0E-814C-3363-F5F7-7C8224CD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B53312-9DFD-41E7-8DDF-909C4F2E6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40931" y="526130"/>
            <a:ext cx="514288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E9AD4D-3760-3479-F9A7-A9058538CF70}"/>
              </a:ext>
            </a:extLst>
          </p:cNvPr>
          <p:cNvSpPr txBox="1"/>
          <p:nvPr/>
        </p:nvSpPr>
        <p:spPr>
          <a:xfrm>
            <a:off x="9006071" y="2307714"/>
            <a:ext cx="231113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Importance of cross-over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2C2083-1036-D0B0-1E6D-D4299A485B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67" y="377317"/>
            <a:ext cx="522800" cy="6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36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8EAF73F-130C-EFDC-50D4-64E8C9607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47" y="280680"/>
            <a:ext cx="7146874" cy="6125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/>
              <a:t>Selection of key messages</a:t>
            </a:r>
          </a:p>
          <a:p>
            <a:r>
              <a:rPr lang="en-GB" sz="2200" dirty="0"/>
              <a:t>Strong mitigation &amp; adaptation is vital.</a:t>
            </a:r>
          </a:p>
          <a:p>
            <a:r>
              <a:rPr lang="en-GB" sz="2200" dirty="0"/>
              <a:t>8/10 countries have some sort of national adaptation plan, getting better &amp; more inclusive.</a:t>
            </a:r>
          </a:p>
          <a:p>
            <a:r>
              <a:rPr lang="en-GB" sz="2200" dirty="0"/>
              <a:t>Adaptation finance flows are 5–10x below what is needed, and gap is widening.</a:t>
            </a:r>
          </a:p>
          <a:p>
            <a:r>
              <a:rPr lang="en-GB" sz="2200" dirty="0"/>
              <a:t>Adaptation actions not keeping up with climate change.</a:t>
            </a:r>
          </a:p>
          <a:p>
            <a:r>
              <a:rPr lang="en-GB" sz="2200" dirty="0"/>
              <a:t>Adaptation &amp; mitigation together will bring even more co-benefits.</a:t>
            </a:r>
          </a:p>
          <a:p>
            <a:r>
              <a:rPr lang="en-GB" sz="2200" dirty="0"/>
              <a:t>Some climate solutions reduce climate risk and contribute to mitigation, especially nature-based solutions such as planting &amp; conserving mangroves, restoring salt marshes &amp; protecting peatlands.</a:t>
            </a:r>
          </a:p>
          <a:p>
            <a:r>
              <a:rPr lang="en-GB" sz="2200" dirty="0"/>
              <a:t>Strong political will is essential.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F1DDE79-A887-F37F-BA29-636122CB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CC19-DE5A-75C3-EBCB-08A9557122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773" y="412752"/>
            <a:ext cx="3896269" cy="5620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A7BCE7-9BE9-18CA-D4FE-2061F4A56739}"/>
              </a:ext>
            </a:extLst>
          </p:cNvPr>
          <p:cNvSpPr txBox="1"/>
          <p:nvPr/>
        </p:nvSpPr>
        <p:spPr>
          <a:xfrm>
            <a:off x="6777675" y="6063972"/>
            <a:ext cx="459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https://www.unep.org/resources/adaptation-gap-report-2022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765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C86AAD-721E-A3D6-27CE-59F025FA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621950" cy="1764632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accent2">
                    <a:lumMod val="75000"/>
                  </a:schemeClr>
                </a:solidFill>
              </a:rPr>
              <a:t>What is the way ahead?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790B1-6382-CCD4-68EB-22B18227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AutoShape 4" descr="COP27: A Rocky Road Ahead">
            <a:extLst>
              <a:ext uri="{FF2B5EF4-FFF2-40B4-BE49-F238E27FC236}">
                <a16:creationId xmlns:a16="http://schemas.microsoft.com/office/drawing/2014/main" xmlns="" id="{17834EB1-BC7C-F359-BEED-AC5FC87DD0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516F80-4AA7-086C-6B7D-E518B45344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868" y="1050758"/>
            <a:ext cx="7134726" cy="475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4340AA-0A40-0557-CC3D-24F2448758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856" y="2788825"/>
            <a:ext cx="3138905" cy="23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8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2A9B5-CDC9-19FD-D654-6F4CF87F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EE892-4931-A810-DEF7-02177630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0000"/>
            <a:ext cx="8596668" cy="431136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Loss</a:t>
            </a:r>
            <a:r>
              <a:rPr lang="en-GB" sz="2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indicates irreversible damage, such as land loss because of sea-level rise or loss of freshwater resources because of desertification.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en-GB" sz="2400" dirty="0"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involves reparable harm such as shoreline or infrastructure impacts linked to climate change.</a:t>
            </a:r>
          </a:p>
          <a:p>
            <a:r>
              <a:rPr lang="en-GB" sz="2400" dirty="0"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4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istinguish between economic losses and non-economic losses.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D0D3BC-4704-F2B7-59F0-5FABF631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402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D6485-97B8-A72C-2A47-0E322353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0946"/>
            <a:ext cx="8596668" cy="67887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story begins..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FDEE3-5584-CAB8-26DF-972C8D435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9819"/>
            <a:ext cx="9214812" cy="5071543"/>
          </a:xfrm>
        </p:spPr>
        <p:txBody>
          <a:bodyPr>
            <a:normAutofit/>
          </a:bodyPr>
          <a:lstStyle/>
          <a:p>
            <a:r>
              <a:rPr lang="en-US" sz="2400" dirty="0"/>
              <a:t>1991 – Alliance of Small Island States called for mechanism to compensate for sea-level rise. Vanuatu proposed an insurance scheme for loss and damage. </a:t>
            </a:r>
          </a:p>
          <a:p>
            <a:endParaRPr lang="en-US" sz="2400" dirty="0"/>
          </a:p>
          <a:p>
            <a:r>
              <a:rPr lang="en-US" sz="2400" dirty="0"/>
              <a:t>2010  COP 16 – Concept of L&amp;D accepted.</a:t>
            </a:r>
          </a:p>
          <a:p>
            <a:endParaRPr lang="en-US" sz="2400" dirty="0"/>
          </a:p>
          <a:p>
            <a:r>
              <a:rPr lang="en-GB" sz="2400" dirty="0"/>
              <a:t>2013  COP 19 Warsaw International Mechanism on Loss and Damage (WIM)</a:t>
            </a:r>
          </a:p>
          <a:p>
            <a:endParaRPr lang="en-GB" sz="2400" dirty="0"/>
          </a:p>
          <a:p>
            <a:r>
              <a:rPr lang="en-GB" sz="2400" dirty="0"/>
              <a:t>2015 Paris Accord – Article 7 on </a:t>
            </a:r>
            <a:r>
              <a:rPr lang="en-GB" sz="2400" u="sng" dirty="0"/>
              <a:t>Adaptation</a:t>
            </a:r>
            <a:r>
              <a:rPr lang="en-GB" sz="2400" dirty="0"/>
              <a:t> and Article 8 on </a:t>
            </a:r>
            <a:r>
              <a:rPr lang="en-GB" sz="2400" u="sng" dirty="0"/>
              <a:t>L&amp;D</a:t>
            </a:r>
            <a:r>
              <a:rPr lang="en-GB" sz="2400" dirty="0"/>
              <a:t> accepted as pillars in the agreement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B51B06-25D2-15D5-284A-C6F7DA9C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402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B8A85-E6DA-E7D9-404C-31BD1B7D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8653"/>
            <a:ext cx="8596668" cy="58189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Warsaw International Mechanism on Loss and Damage (WIM) 2013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154FE-C3E4-EE57-EFA2-4E91174C8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274"/>
            <a:ext cx="8596668" cy="4655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Aims</a:t>
            </a:r>
          </a:p>
          <a:p>
            <a:r>
              <a:rPr lang="en-US" sz="2400" dirty="0"/>
              <a:t>To address L&amp;D associated with impacts of climate change especially a) extreme events (hurricanes, heat waves)</a:t>
            </a:r>
          </a:p>
          <a:p>
            <a:pPr marL="360363" indent="-96838">
              <a:buNone/>
            </a:pPr>
            <a:r>
              <a:rPr lang="en-US" sz="2400" dirty="0"/>
              <a:t> b) slow-onset events (desertification, sea level rise,  ocean acidification)</a:t>
            </a:r>
          </a:p>
          <a:p>
            <a:pPr marL="0" indent="0">
              <a:buNone/>
            </a:pPr>
            <a:r>
              <a:rPr lang="en-US" sz="2400" dirty="0"/>
              <a:t>    In developing countries </a:t>
            </a:r>
            <a:r>
              <a:rPr lang="en-US" sz="2400" dirty="0" err="1"/>
              <a:t>esp</a:t>
            </a:r>
            <a:r>
              <a:rPr lang="en-US" sz="2400" dirty="0"/>
              <a:t> vulnerable to climate change.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Focus</a:t>
            </a:r>
            <a:r>
              <a:rPr lang="en-US" sz="2400" dirty="0"/>
              <a:t> was on knowledge &amp; understanding of risk management strategies, coordination between stakeholders, finance, technology &amp; capacity building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4F16C5-5079-2B33-D56D-6085B1AB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378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B8A85-E6DA-E7D9-404C-31BD1B7D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8653"/>
            <a:ext cx="8596668" cy="58189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Warsaw International Mechanism on Loss and Damage (WIM)  2013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154FE-C3E4-EE57-EFA2-4E91174C8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274"/>
            <a:ext cx="8596668" cy="4655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Actions</a:t>
            </a:r>
          </a:p>
          <a:p>
            <a:r>
              <a:rPr lang="en-US" sz="2400" dirty="0"/>
              <a:t>Assess L&amp;D</a:t>
            </a:r>
          </a:p>
          <a:p>
            <a:r>
              <a:rPr lang="en-US" sz="2400" dirty="0"/>
              <a:t>Options for risk management strategies</a:t>
            </a:r>
          </a:p>
          <a:p>
            <a:r>
              <a:rPr lang="en-US" sz="2400" dirty="0"/>
              <a:t>Data collection</a:t>
            </a:r>
          </a:p>
          <a:p>
            <a:r>
              <a:rPr lang="en-US" sz="2400" dirty="0"/>
              <a:t>Encourage an investment environment</a:t>
            </a:r>
          </a:p>
          <a:p>
            <a:r>
              <a:rPr lang="en-US" sz="2400" dirty="0"/>
              <a:t>Involve vulnerable communities</a:t>
            </a:r>
          </a:p>
          <a:p>
            <a:r>
              <a:rPr lang="en-US" sz="2400" dirty="0"/>
              <a:t>Share data to help manage climate risks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 years to implement these actions……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C47156-1E22-8F54-80EA-28BF2585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5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D4D8B-8CF0-671E-46A2-6F439FE4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180110"/>
            <a:ext cx="8596668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E8D52-B246-2417-1BAA-CC5910294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745"/>
            <a:ext cx="8596668" cy="5445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2015 - 2020   slow progress</a:t>
            </a:r>
          </a:p>
          <a:p>
            <a:r>
              <a:rPr lang="en-US" sz="2400" dirty="0"/>
              <a:t>More focus on reducing climate change</a:t>
            </a:r>
          </a:p>
          <a:p>
            <a:endParaRPr lang="en-US" sz="2400" dirty="0"/>
          </a:p>
          <a:p>
            <a:r>
              <a:rPr lang="en-US" sz="2400" dirty="0"/>
              <a:t>Then came </a:t>
            </a:r>
            <a:r>
              <a:rPr lang="en-US" sz="2400" dirty="0" err="1"/>
              <a:t>realisation</a:t>
            </a:r>
            <a:r>
              <a:rPr lang="en-US" sz="2400" dirty="0"/>
              <a:t> that </a:t>
            </a:r>
            <a:r>
              <a:rPr lang="en-US" sz="2400" u="sng" dirty="0"/>
              <a:t>impacts</a:t>
            </a:r>
            <a:r>
              <a:rPr lang="en-US" sz="2400" dirty="0"/>
              <a:t> of climate change </a:t>
            </a:r>
            <a:r>
              <a:rPr lang="en-US" sz="3200" dirty="0"/>
              <a:t>&gt; </a:t>
            </a:r>
            <a:r>
              <a:rPr lang="en-US" sz="2400" u="sng" dirty="0"/>
              <a:t>adaptation &amp; risk management </a:t>
            </a:r>
            <a:r>
              <a:rPr lang="en-US" sz="2400" dirty="0"/>
              <a:t>capabilities, especially on SIDS and low income countries</a:t>
            </a:r>
          </a:p>
          <a:p>
            <a:endParaRPr lang="en-US" sz="2400" dirty="0"/>
          </a:p>
          <a:p>
            <a:r>
              <a:rPr lang="en-US" sz="2400" dirty="0"/>
              <a:t>Problem- </a:t>
            </a:r>
          </a:p>
          <a:p>
            <a:pPr lvl="1"/>
            <a:r>
              <a:rPr lang="en-US" sz="2200" dirty="0"/>
              <a:t>no </a:t>
            </a:r>
            <a:r>
              <a:rPr lang="en-US" sz="2200" u="sng" dirty="0"/>
              <a:t>process</a:t>
            </a:r>
            <a:r>
              <a:rPr lang="en-US" sz="2200" dirty="0"/>
              <a:t> in place to help these SIDS, LICs.</a:t>
            </a:r>
          </a:p>
          <a:p>
            <a:pPr marL="760413" lvl="1"/>
            <a:r>
              <a:rPr lang="en-US" sz="2200" dirty="0"/>
              <a:t>no evaluation of progress</a:t>
            </a:r>
          </a:p>
          <a:p>
            <a:pPr lvl="1"/>
            <a:r>
              <a:rPr lang="en-US" sz="2200" dirty="0"/>
              <a:t>no sense of what support was needed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BE7C27-466F-8606-4DF5-09758D85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298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C75AD-1C36-ED18-AB04-AA4C7B55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7818"/>
            <a:ext cx="8596668" cy="6927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B898FB-476E-A1ED-4D35-520E3336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7200"/>
            <a:ext cx="8596668" cy="633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2017 – IPCC report “too complicated”. </a:t>
            </a:r>
          </a:p>
          <a:p>
            <a:pPr marL="0" indent="0">
              <a:buNone/>
            </a:pPr>
            <a:r>
              <a:rPr lang="en-GB" sz="2400" dirty="0"/>
              <a:t>    L&amp;D limited to residual risk, adaptation limits, attribution</a:t>
            </a:r>
          </a:p>
          <a:p>
            <a:pPr marL="987425" indent="-987425">
              <a:buNone/>
            </a:pPr>
            <a:r>
              <a:rPr lang="en-GB" sz="2400" dirty="0"/>
              <a:t>2019 – IPCC Special Report on Land and Oceans - recognition of what L&amp;D was attributable to climate change.</a:t>
            </a:r>
          </a:p>
          <a:p>
            <a:pPr marL="901700" indent="0">
              <a:buNone/>
            </a:pPr>
            <a:r>
              <a:rPr lang="en-GB" sz="2400" dirty="0"/>
              <a:t>Accumulation of evidence, scientific  information  -   needed for policy makers</a:t>
            </a:r>
          </a:p>
          <a:p>
            <a:pPr marL="804863" indent="-804863">
              <a:buNone/>
            </a:pPr>
            <a:r>
              <a:rPr lang="en-GB" sz="2400" dirty="0"/>
              <a:t>2019  COP 25 Madrid – Review of WIM – stronger commitment for  action &amp; support, including additional finance.</a:t>
            </a:r>
          </a:p>
          <a:p>
            <a:pPr marL="457200" indent="-457200">
              <a:buAutoNum type="arabicPlain" startAt="2019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BUT – promises from developed states failed to materialise.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2021  COP 26 – recognition that failure of developed countries would no longer be ignored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5C4893-3E45-64ED-B5C2-B84BBEB8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020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D3CBE-2407-C032-7C35-37E17038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6765"/>
            <a:ext cx="8596668" cy="69494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What is Loss and Damage finance?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AC96D-D53A-23DB-1A68-A68EB8B3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3726"/>
            <a:ext cx="8596668" cy="548749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Major political controversies. Some DCs consider adaptation only.</a:t>
            </a:r>
          </a:p>
          <a:p>
            <a:r>
              <a:rPr lang="en-GB" sz="2400" dirty="0"/>
              <a:t>Adaptation finance (Green Climate Fund) takes 1 year from submitting a proposal to getting the money.</a:t>
            </a:r>
          </a:p>
          <a:p>
            <a:pPr marL="354013" indent="0">
              <a:buNone/>
            </a:pPr>
            <a:r>
              <a:rPr lang="en-GB" sz="2400" dirty="0"/>
              <a:t>e.g. many activities that minimise or avert L&amp;D (</a:t>
            </a:r>
            <a:r>
              <a:rPr lang="en-GB" sz="2400" dirty="0" err="1"/>
              <a:t>ie</a:t>
            </a:r>
            <a:r>
              <a:rPr lang="en-GB" sz="2400" dirty="0"/>
              <a:t> risk reduction activities) can be financed through adaptation.</a:t>
            </a:r>
          </a:p>
          <a:p>
            <a:pPr marL="354013" indent="0">
              <a:buNone/>
            </a:pPr>
            <a:endParaRPr lang="en-GB" sz="2400" dirty="0"/>
          </a:p>
          <a:p>
            <a:r>
              <a:rPr lang="en-GB" sz="2400" dirty="0"/>
              <a:t>Problem of lack of definition. Loopholes – e.g. losses after productive cropland has become unproductive.</a:t>
            </a:r>
          </a:p>
          <a:p>
            <a:endParaRPr lang="en-GB" sz="2400" dirty="0"/>
          </a:p>
          <a:p>
            <a:pPr marL="354013" indent="0">
              <a:buNone/>
            </a:pPr>
            <a:r>
              <a:rPr lang="en-GB" sz="2400" dirty="0"/>
              <a:t>L&amp;D finance needs to be short notice.</a:t>
            </a:r>
          </a:p>
          <a:p>
            <a:pPr marL="354013" indent="0">
              <a:buNone/>
            </a:pPr>
            <a:r>
              <a:rPr lang="en-GB" sz="2400" dirty="0"/>
              <a:t>No mechanism for L&amp;D from slow-onset events – desertification, salinisation, sea level 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57DCD8-66D7-2EEF-6326-29CB3130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141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8299A2-F482-F794-B777-15739C5D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7536"/>
            <a:ext cx="8596668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DE306C-8492-056B-2282-9A33A607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1039"/>
            <a:ext cx="9027498" cy="5705448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Adaptation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- anticipating the adverse effects of climate change and taking appropriate action to prevent or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minimise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the damage they can cause, or taking advantage of opportunities that may arise. 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e.g.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large-scale infrastructure changes, such as building defenses to protect against sea-level rise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   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behavioral shifts - reducing their food waste.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    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process of adjusting to the current and future effects of climate change.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Mitigation -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making the impacts of climate change less severe by preventing or reducing the emission of greenhouse gases (GHG) 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e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.g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reducing the sources of these gases  - sustainable energy, transport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  enhancing the storage of these gases — increasing the size of forests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 mitigation is a human intervention that reduces the sources of GHG    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   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emissions and/or enhances the sinks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8DA708-A45E-E161-6F10-9A6E3C5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8B47-7BE7-4D85-A284-E54FBCF53A7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11535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1074</Words>
  <Application>Microsoft Office PowerPoint</Application>
  <PresentationFormat>Custom</PresentationFormat>
  <Paragraphs>154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COP 27 Loss and Damage: half way along a long road</vt:lpstr>
      <vt:lpstr>Definitions</vt:lpstr>
      <vt:lpstr>The story begins..</vt:lpstr>
      <vt:lpstr>Warsaw International Mechanism on Loss and Damage (WIM) 2013 </vt:lpstr>
      <vt:lpstr>Warsaw International Mechanism on Loss and Damage (WIM)  2013 </vt:lpstr>
      <vt:lpstr>Slide 6</vt:lpstr>
      <vt:lpstr>Slide 7</vt:lpstr>
      <vt:lpstr>What is Loss and Damage finance?</vt:lpstr>
      <vt:lpstr>Slide 9</vt:lpstr>
      <vt:lpstr>Glasgow COP 26</vt:lpstr>
      <vt:lpstr>COP 27</vt:lpstr>
      <vt:lpstr>      Bridgetown Initiative</vt:lpstr>
      <vt:lpstr>Slide 13</vt:lpstr>
      <vt:lpstr>Adaptation due to migration? “Oasis zones” in Global North. Who helps to finance substantial migration from climate-induced inhospitable areas? Does that count for financial support?   [Parag Khanna  “Move: the forces uprooting us”    </vt:lpstr>
      <vt:lpstr>How does IMF ensure money is spent effectively?</vt:lpstr>
      <vt:lpstr>Where do you start?  Climate change impacts in Sahel</vt:lpstr>
      <vt:lpstr>Slide 17</vt:lpstr>
      <vt:lpstr>What is the way ahead?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27 Loss and Damage half way along a long road</dc:title>
  <dc:creator>Gill Miller</dc:creator>
  <cp:lastModifiedBy>Windows User</cp:lastModifiedBy>
  <cp:revision>10</cp:revision>
  <dcterms:created xsi:type="dcterms:W3CDTF">2023-01-03T20:07:04Z</dcterms:created>
  <dcterms:modified xsi:type="dcterms:W3CDTF">2023-02-08T22:03:09Z</dcterms:modified>
</cp:coreProperties>
</file>